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5"/>
  </p:notesMasterIdLst>
  <p:handoutMasterIdLst>
    <p:handoutMasterId r:id="rId16"/>
  </p:handoutMasterIdLst>
  <p:sldIdLst>
    <p:sldId id="446" r:id="rId5"/>
    <p:sldId id="447" r:id="rId6"/>
    <p:sldId id="453" r:id="rId7"/>
    <p:sldId id="454" r:id="rId8"/>
    <p:sldId id="449" r:id="rId9"/>
    <p:sldId id="455" r:id="rId10"/>
    <p:sldId id="456" r:id="rId11"/>
    <p:sldId id="457" r:id="rId12"/>
    <p:sldId id="458" r:id="rId13"/>
    <p:sldId id="459" r:id="rId14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CC476F2-4EDC-FD42-AD8F-3F4E15FC1009}">
          <p14:sldIdLst>
            <p14:sldId id="446"/>
            <p14:sldId id="447"/>
            <p14:sldId id="453"/>
            <p14:sldId id="454"/>
            <p14:sldId id="449"/>
            <p14:sldId id="455"/>
            <p14:sldId id="456"/>
          </p14:sldIdLst>
        </p14:section>
        <p14:section name="additional slides" id="{A0B428B2-A04F-7C44-9AF1-2807018290AD}">
          <p14:sldIdLst>
            <p14:sldId id="457"/>
            <p14:sldId id="458"/>
            <p14:sldId id="4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5D94"/>
    <a:srgbClr val="56568F"/>
    <a:srgbClr val="50508B"/>
    <a:srgbClr val="51518C"/>
    <a:srgbClr val="565690"/>
    <a:srgbClr val="D9D9D9"/>
    <a:srgbClr val="54548E"/>
    <a:srgbClr val="6667AB"/>
    <a:srgbClr val="FFFFFF"/>
    <a:srgbClr val="8C58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93"/>
    <p:restoredTop sz="96327"/>
  </p:normalViewPr>
  <p:slideViewPr>
    <p:cSldViewPr snapToGrid="0">
      <p:cViewPr varScale="1">
        <p:scale>
          <a:sx n="128" d="100"/>
          <a:sy n="128" d="100"/>
        </p:scale>
        <p:origin x="592" y="17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1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7194463-BB47-4B36-91B7-153B258F4D90}" type="datetime1">
              <a:rPr lang="en-GB" smtClean="0"/>
              <a:t>22/03/2022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2004FE7-BA7C-4FF4-9756-C6A1F2BCA37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8101A6-4DD6-450C-BDEC-5915490A5285}" type="datetime1">
              <a:rPr lang="en-GB" noProof="0" smtClean="0"/>
              <a:t>22/03/2022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83F1C3-4FA3-4491-97F4-43CA9C8BDFDF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1287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0340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B83F1C3-4FA3-4491-97F4-43CA9C8BDFD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4385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6B83F1C3-4FA3-4491-97F4-43CA9C8BDFD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117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6B83F1C3-4FA3-4491-97F4-43CA9C8BDFD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544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6B83F1C3-4FA3-4491-97F4-43CA9C8BDFD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403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7164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4904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 rtlCol="0"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rtlCol="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rtlCol="0"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 rtlCol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 rtlCol="0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 rtlCol="0"/>
          <a:lstStyle>
            <a:lvl1pPr>
              <a:lnSpc>
                <a:spcPts val="4600"/>
              </a:lnSpc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 rtlCol="0"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rtlCol="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 rtlCol="0"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rtlCol="0"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rtlCol="0"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A1EFD6E-39BF-4D74-9381-BC19FCC78926}" type="datetime1">
              <a:rPr lang="en-GB" noProof="0" smtClean="0"/>
              <a:t>22/03/2022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F3EA5D2-BB7B-454C-AD60-E7ADCC7B837E}" type="datetime1">
              <a:rPr lang="en-GB" noProof="0" smtClean="0"/>
              <a:t>22/03/2022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6B77B7B-98A2-43E7-B343-92483A4C89E0}" type="datetime1">
              <a:rPr lang="en-GB" noProof="0" smtClean="0"/>
              <a:t>22/03/2022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799F4B1-797B-4E32-8DB8-780E3DFC7B73}" type="datetime1">
              <a:rPr lang="en-GB" noProof="0" smtClean="0"/>
              <a:t>22/03/2022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C5FADE3-B84E-4AF7-91CC-AB47E1A43619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5D5D94">
                <a:tint val="45000"/>
                <a:satMod val="40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6857999"/>
          </a:xfrm>
          <a:prstGeom prst="rect">
            <a:avLst/>
          </a:prstGeom>
          <a:solidFill>
            <a:srgbClr val="5D5D94"/>
          </a:solidFill>
          <a:ln>
            <a:solidFill>
              <a:schemeClr val="accent1"/>
            </a:solidFill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32" y="2743199"/>
            <a:ext cx="5472963" cy="1371600"/>
          </a:xfrm>
        </p:spPr>
        <p:txBody>
          <a:bodyPr rtlCol="0" anchor="t" anchorCtr="0">
            <a:normAutofit fontScale="90000"/>
          </a:bodyPr>
          <a:lstStyle/>
          <a:p>
            <a:pPr rtl="0"/>
            <a:r>
              <a:rPr lang="en-GB" b="1" dirty="0"/>
              <a:t>ISS DES design proposal</a:t>
            </a:r>
            <a:br>
              <a:rPr lang="en-GB" b="1" dirty="0"/>
            </a:br>
            <a:r>
              <a:rPr lang="en-GB" b="1" dirty="0"/>
              <a:t>SSD March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F4F14E-C785-2348-9FD4-DD17FE44E81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6001" y="-1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9CE46310-8498-0B4D-B4B5-326A2B3BD6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11598" y="2434166"/>
            <a:ext cx="8273754" cy="1989666"/>
          </a:xfrm>
          <a:prstGeom prst="rect">
            <a:avLst/>
          </a:prstGeom>
        </p:spPr>
      </p:pic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1502A82A-638B-8149-9624-A3C74715BB86}"/>
              </a:ext>
            </a:extLst>
          </p:cNvPr>
          <p:cNvSpPr txBox="1">
            <a:spLocks/>
          </p:cNvSpPr>
          <p:nvPr/>
        </p:nvSpPr>
        <p:spPr>
          <a:xfrm>
            <a:off x="457198" y="2180276"/>
            <a:ext cx="3454400" cy="2497447"/>
          </a:xfrm>
          <a:prstGeom prst="rect">
            <a:avLst/>
          </a:prstGeom>
        </p:spPr>
        <p:txBody>
          <a:bodyPr rtlCol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Activity Diagrams</a:t>
            </a:r>
          </a:p>
        </p:txBody>
      </p:sp>
    </p:spTree>
    <p:extLst>
      <p:ext uri="{BB962C8B-B14F-4D97-AF65-F5344CB8AC3E}">
        <p14:creationId xmlns:p14="http://schemas.microsoft.com/office/powerpoint/2010/main" val="3188862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>
            <a:extLst>
              <a:ext uri="{FF2B5EF4-FFF2-40B4-BE49-F238E27FC236}">
                <a16:creationId xmlns:a16="http://schemas.microsoft.com/office/drawing/2014/main" id="{8C1A64BB-92C4-44CC-9AB7-8416F1B9BF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5D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931553"/>
            <a:ext cx="5638800" cy="4994894"/>
          </a:xfrm>
        </p:spPr>
        <p:txBody>
          <a:bodyPr rtlCol="0" anchor="ctr"/>
          <a:lstStyle/>
          <a:p>
            <a:pPr rtl="0"/>
            <a:r>
              <a:rPr lang="en-GB" sz="1600" b="1" dirty="0"/>
              <a:t>Assumptions</a:t>
            </a:r>
          </a:p>
          <a:p>
            <a:pPr marL="285750" indent="-285750" rtl="0">
              <a:buFontTx/>
              <a:buChar char="-"/>
            </a:pPr>
            <a:r>
              <a:rPr lang="en-GB" sz="1200" dirty="0"/>
              <a:t>Research data exchange between nations (public)</a:t>
            </a:r>
          </a:p>
          <a:p>
            <a:pPr marL="285750" indent="-285750" rtl="0">
              <a:buFontTx/>
              <a:buChar char="-"/>
            </a:pPr>
            <a:r>
              <a:rPr lang="en-GB" sz="1200" dirty="0"/>
              <a:t>Private data exchange between space agencies (confidential)</a:t>
            </a:r>
          </a:p>
          <a:p>
            <a:pPr marL="285750" indent="-285750" rtl="0">
              <a:buFontTx/>
              <a:buChar char="-"/>
            </a:pPr>
            <a:r>
              <a:rPr lang="en-GB" sz="1200" dirty="0"/>
              <a:t>Commercially viable ISS data for private organisations (business)</a:t>
            </a:r>
          </a:p>
          <a:p>
            <a:pPr marL="285750" indent="-285750" rtl="0">
              <a:buFontTx/>
              <a:buChar char="-"/>
            </a:pPr>
            <a:r>
              <a:rPr lang="en-GB" sz="1200" dirty="0"/>
              <a:t>Stricter Confidentiality – Integrity – Availability requirements as part of the engagements listed above (e.g., data security, privacy assurance and costly experiments)</a:t>
            </a:r>
          </a:p>
          <a:p>
            <a:pPr marL="285750" indent="-285750" rtl="0">
              <a:buFontTx/>
              <a:buChar char="-"/>
            </a:pPr>
            <a:r>
              <a:rPr lang="en-GB" sz="1200" dirty="0"/>
              <a:t>Rate limiting to address potential jitter and latency</a:t>
            </a:r>
          </a:p>
          <a:p>
            <a:pPr marL="285750" indent="-285750" rtl="0">
              <a:buFontTx/>
              <a:buChar char="-"/>
            </a:pPr>
            <a:r>
              <a:rPr lang="en-GB" sz="1200" dirty="0"/>
              <a:t>Data sharing between pre-determined groups instead of individuals</a:t>
            </a:r>
          </a:p>
          <a:p>
            <a:pPr marL="285750" indent="-285750" rtl="0">
              <a:buFontTx/>
              <a:buChar char="-"/>
            </a:pPr>
            <a:r>
              <a:rPr lang="en-GB" sz="1200" dirty="0"/>
              <a:t>Removing individual access to the data upon removal from groups or account termination</a:t>
            </a:r>
          </a:p>
          <a:p>
            <a:pPr marL="285750" indent="-285750" rtl="0">
              <a:buFontTx/>
              <a:buChar char="-"/>
            </a:pPr>
            <a:r>
              <a:rPr lang="en-GB" sz="1200" dirty="0"/>
              <a:t>Minimising potential workload and operational IAM tasks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692F21-F741-5247-B177-09F3A503EC1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5999" y="0"/>
            <a:ext cx="609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>
            <a:extLst>
              <a:ext uri="{FF2B5EF4-FFF2-40B4-BE49-F238E27FC236}">
                <a16:creationId xmlns:a16="http://schemas.microsoft.com/office/drawing/2014/main" id="{8C1A64BB-92C4-44CC-9AB7-8416F1B9BF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5D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931553"/>
            <a:ext cx="5698068" cy="4994894"/>
          </a:xfrm>
        </p:spPr>
        <p:txBody>
          <a:bodyPr rtlCol="0" anchor="ctr"/>
          <a:lstStyle/>
          <a:p>
            <a:pPr rtl="0"/>
            <a:r>
              <a:rPr lang="en-GB" sz="1600" b="1" dirty="0"/>
              <a:t>Limitations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An unprecedented increase in data volume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Limited scaling capability due to CPU, memory and IO limitations (monolithic)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 File size limitations for a single file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Degraded performance on processing large files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Potential unauthorised information disclosures due to inappropriate docker container hardening even having a proper hardening at DB-level.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692F21-F741-5247-B177-09F3A503EC1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5999" y="0"/>
            <a:ext cx="609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79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>
            <a:extLst>
              <a:ext uri="{FF2B5EF4-FFF2-40B4-BE49-F238E27FC236}">
                <a16:creationId xmlns:a16="http://schemas.microsoft.com/office/drawing/2014/main" id="{8C1A64BB-92C4-44CC-9AB7-8416F1B9BF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5D9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931553"/>
            <a:ext cx="5698068" cy="4994894"/>
          </a:xfrm>
        </p:spPr>
        <p:txBody>
          <a:bodyPr rtlCol="0" anchor="t"/>
          <a:lstStyle/>
          <a:p>
            <a:pPr rtl="0"/>
            <a:r>
              <a:rPr lang="en-GB" sz="1600" b="1" dirty="0"/>
              <a:t>Components/Libraries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692F21-F741-5247-B177-09F3A503EC1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5999" y="0"/>
            <a:ext cx="6096001" cy="6858000"/>
          </a:xfrm>
          <a:prstGeom prst="rect">
            <a:avLst/>
          </a:prstGeom>
        </p:spPr>
      </p:pic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4C00F59-BFDA-A446-B47B-0313B3BC7DD7}"/>
              </a:ext>
            </a:extLst>
          </p:cNvPr>
          <p:cNvSpPr txBox="1">
            <a:spLocks/>
          </p:cNvSpPr>
          <p:nvPr/>
        </p:nvSpPr>
        <p:spPr>
          <a:xfrm>
            <a:off x="458731" y="1922044"/>
            <a:ext cx="2520000" cy="4004403"/>
          </a:xfrm>
          <a:prstGeom prst="rect">
            <a:avLst/>
          </a:prstGeom>
        </p:spPr>
        <p:txBody>
          <a:bodyPr rtlCol="0" anchor="ctr"/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Tx/>
              <a:buChar char="-"/>
            </a:pPr>
            <a:r>
              <a:rPr lang="en-GB" sz="1200" dirty="0"/>
              <a:t>Python</a:t>
            </a:r>
          </a:p>
          <a:p>
            <a:pPr marL="285750" indent="-285750">
              <a:buFontTx/>
              <a:buChar char="-"/>
            </a:pPr>
            <a:r>
              <a:rPr lang="en-GB" sz="1200" dirty="0" err="1"/>
              <a:t>Hashlib</a:t>
            </a:r>
            <a:endParaRPr lang="en-GB" sz="1200" dirty="0"/>
          </a:p>
          <a:p>
            <a:pPr marL="285750" indent="-285750">
              <a:buFontTx/>
              <a:buChar char="-"/>
            </a:pPr>
            <a:r>
              <a:rPr lang="en-GB" sz="1200" dirty="0" err="1"/>
              <a:t>Getpass</a:t>
            </a:r>
            <a:endParaRPr lang="en-GB" sz="1200" dirty="0"/>
          </a:p>
          <a:p>
            <a:pPr marL="285750" indent="-285750">
              <a:buFontTx/>
              <a:buChar char="-"/>
            </a:pPr>
            <a:r>
              <a:rPr lang="en-GB" sz="1200" dirty="0" err="1"/>
              <a:t>Mysql.connector</a:t>
            </a:r>
            <a:endParaRPr lang="en-GB" sz="1200" dirty="0"/>
          </a:p>
          <a:p>
            <a:pPr marL="285750" indent="-285750">
              <a:buFontTx/>
              <a:buChar char="-"/>
            </a:pPr>
            <a:r>
              <a:rPr lang="en-GB" sz="1200" dirty="0"/>
              <a:t>Cryptography &amp; fernet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Flask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Flask-login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Flask-</a:t>
            </a:r>
            <a:r>
              <a:rPr lang="en-GB" sz="1200" dirty="0" err="1"/>
              <a:t>sqlalchemy</a:t>
            </a:r>
            <a:endParaRPr lang="en-GB" sz="1200" dirty="0"/>
          </a:p>
          <a:p>
            <a:pPr marL="285750" indent="-285750">
              <a:buFontTx/>
              <a:buChar char="-"/>
            </a:pPr>
            <a:r>
              <a:rPr lang="en-GB" sz="1200" dirty="0" err="1"/>
              <a:t>werkzeug</a:t>
            </a:r>
            <a:endParaRPr lang="en-GB" sz="1200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F6D4FFB-044F-F44E-8026-3AB7684253DB}"/>
              </a:ext>
            </a:extLst>
          </p:cNvPr>
          <p:cNvSpPr txBox="1">
            <a:spLocks/>
          </p:cNvSpPr>
          <p:nvPr/>
        </p:nvSpPr>
        <p:spPr>
          <a:xfrm>
            <a:off x="2978731" y="1892356"/>
            <a:ext cx="2520000" cy="4034091"/>
          </a:xfrm>
          <a:prstGeom prst="rect">
            <a:avLst/>
          </a:prstGeom>
        </p:spPr>
        <p:txBody>
          <a:bodyPr rtlCol="0" anchor="ctr"/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Tx/>
              <a:buChar char="-"/>
            </a:pPr>
            <a:r>
              <a:rPr lang="en-GB" sz="1200" dirty="0" err="1"/>
              <a:t>pytest</a:t>
            </a:r>
            <a:endParaRPr lang="en-GB" sz="1200" dirty="0"/>
          </a:p>
          <a:p>
            <a:pPr marL="285750" indent="-285750">
              <a:buFontTx/>
              <a:buChar char="-"/>
            </a:pPr>
            <a:r>
              <a:rPr lang="en-GB" sz="1200" dirty="0"/>
              <a:t>Python Locust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NGINX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MySQL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Ubuntu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Docker</a:t>
            </a:r>
          </a:p>
          <a:p>
            <a:pPr marL="285750" indent="-285750">
              <a:buFontTx/>
              <a:buChar char="-"/>
            </a:pPr>
            <a:r>
              <a:rPr lang="en-GB" sz="1200" dirty="0"/>
              <a:t>Syslog-NG</a:t>
            </a:r>
          </a:p>
        </p:txBody>
      </p:sp>
    </p:spTree>
    <p:extLst>
      <p:ext uri="{BB962C8B-B14F-4D97-AF65-F5344CB8AC3E}">
        <p14:creationId xmlns:p14="http://schemas.microsoft.com/office/powerpoint/2010/main" val="3893192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9CE46310-8498-0B4D-B4B5-326A2B3BD68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3911599" y="317666"/>
            <a:ext cx="8280000" cy="6222667"/>
          </a:xfrm>
          <a:prstGeom prst="rect">
            <a:avLst/>
          </a:prstGeom>
        </p:spPr>
      </p:pic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1502A82A-638B-8149-9624-A3C74715BB86}"/>
              </a:ext>
            </a:extLst>
          </p:cNvPr>
          <p:cNvSpPr txBox="1">
            <a:spLocks/>
          </p:cNvSpPr>
          <p:nvPr/>
        </p:nvSpPr>
        <p:spPr>
          <a:xfrm>
            <a:off x="457199" y="2180275"/>
            <a:ext cx="3454400" cy="2497447"/>
          </a:xfrm>
          <a:prstGeom prst="rect">
            <a:avLst/>
          </a:prstGeom>
        </p:spPr>
        <p:txBody>
          <a:bodyPr rtlCol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/>
              <a:t>Use Case Diagram</a:t>
            </a:r>
          </a:p>
        </p:txBody>
      </p:sp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9CE46310-8498-0B4D-B4B5-326A2B3BD6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11598" y="397933"/>
            <a:ext cx="8280000" cy="6121121"/>
          </a:xfrm>
          <a:prstGeom prst="rect">
            <a:avLst/>
          </a:prstGeom>
        </p:spPr>
      </p:pic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1502A82A-638B-8149-9624-A3C74715BB86}"/>
              </a:ext>
            </a:extLst>
          </p:cNvPr>
          <p:cNvSpPr txBox="1">
            <a:spLocks/>
          </p:cNvSpPr>
          <p:nvPr/>
        </p:nvSpPr>
        <p:spPr>
          <a:xfrm>
            <a:off x="457198" y="2180276"/>
            <a:ext cx="3454400" cy="2497447"/>
          </a:xfrm>
          <a:prstGeom prst="rect">
            <a:avLst/>
          </a:prstGeom>
        </p:spPr>
        <p:txBody>
          <a:bodyPr rtlCol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/>
              <a:t>Technical Setup</a:t>
            </a:r>
          </a:p>
        </p:txBody>
      </p:sp>
    </p:spTree>
    <p:extLst>
      <p:ext uri="{BB962C8B-B14F-4D97-AF65-F5344CB8AC3E}">
        <p14:creationId xmlns:p14="http://schemas.microsoft.com/office/powerpoint/2010/main" val="43140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9CE46310-8498-0B4D-B4B5-326A2B3BD6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11599" y="368438"/>
            <a:ext cx="8280402" cy="6121121"/>
          </a:xfrm>
          <a:prstGeom prst="rect">
            <a:avLst/>
          </a:prstGeom>
        </p:spPr>
      </p:pic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1502A82A-638B-8149-9624-A3C74715BB86}"/>
              </a:ext>
            </a:extLst>
          </p:cNvPr>
          <p:cNvSpPr txBox="1">
            <a:spLocks/>
          </p:cNvSpPr>
          <p:nvPr/>
        </p:nvSpPr>
        <p:spPr>
          <a:xfrm>
            <a:off x="457198" y="2180276"/>
            <a:ext cx="3454400" cy="2497447"/>
          </a:xfrm>
          <a:prstGeom prst="rect">
            <a:avLst/>
          </a:prstGeom>
        </p:spPr>
        <p:txBody>
          <a:bodyPr rtlCol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/>
              <a:t>Monolithic View</a:t>
            </a:r>
          </a:p>
        </p:txBody>
      </p:sp>
    </p:spTree>
    <p:extLst>
      <p:ext uri="{BB962C8B-B14F-4D97-AF65-F5344CB8AC3E}">
        <p14:creationId xmlns:p14="http://schemas.microsoft.com/office/powerpoint/2010/main" val="3527882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9CE46310-8498-0B4D-B4B5-326A2B3BD6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11598" y="368299"/>
            <a:ext cx="8280402" cy="6121400"/>
          </a:xfrm>
          <a:prstGeom prst="rect">
            <a:avLst/>
          </a:prstGeom>
        </p:spPr>
      </p:pic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1502A82A-638B-8149-9624-A3C74715BB86}"/>
              </a:ext>
            </a:extLst>
          </p:cNvPr>
          <p:cNvSpPr txBox="1">
            <a:spLocks/>
          </p:cNvSpPr>
          <p:nvPr/>
        </p:nvSpPr>
        <p:spPr>
          <a:xfrm>
            <a:off x="457198" y="2180276"/>
            <a:ext cx="3454400" cy="2497447"/>
          </a:xfrm>
          <a:prstGeom prst="rect">
            <a:avLst/>
          </a:prstGeom>
        </p:spPr>
        <p:txBody>
          <a:bodyPr rtlCol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Class Diagrams</a:t>
            </a:r>
          </a:p>
        </p:txBody>
      </p:sp>
    </p:spTree>
    <p:extLst>
      <p:ext uri="{BB962C8B-B14F-4D97-AF65-F5344CB8AC3E}">
        <p14:creationId xmlns:p14="http://schemas.microsoft.com/office/powerpoint/2010/main" val="999872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9CE46310-8498-0B4D-B4B5-326A2B3BD6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11598" y="366183"/>
            <a:ext cx="8271946" cy="6125632"/>
          </a:xfrm>
          <a:prstGeom prst="rect">
            <a:avLst/>
          </a:prstGeom>
        </p:spPr>
      </p:pic>
      <p:sp>
        <p:nvSpPr>
          <p:cNvPr id="42" name="Text Placeholder 5">
            <a:extLst>
              <a:ext uri="{FF2B5EF4-FFF2-40B4-BE49-F238E27FC236}">
                <a16:creationId xmlns:a16="http://schemas.microsoft.com/office/drawing/2014/main" id="{1502A82A-638B-8149-9624-A3C74715BB86}"/>
              </a:ext>
            </a:extLst>
          </p:cNvPr>
          <p:cNvSpPr txBox="1">
            <a:spLocks/>
          </p:cNvSpPr>
          <p:nvPr/>
        </p:nvSpPr>
        <p:spPr>
          <a:xfrm>
            <a:off x="457198" y="2180276"/>
            <a:ext cx="3454400" cy="2497447"/>
          </a:xfrm>
          <a:prstGeom prst="rect">
            <a:avLst/>
          </a:prstGeom>
        </p:spPr>
        <p:txBody>
          <a:bodyPr rtlCol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Sequence Diagrams</a:t>
            </a:r>
          </a:p>
        </p:txBody>
      </p:sp>
    </p:spTree>
    <p:extLst>
      <p:ext uri="{BB962C8B-B14F-4D97-AF65-F5344CB8AC3E}">
        <p14:creationId xmlns:p14="http://schemas.microsoft.com/office/powerpoint/2010/main" val="2028111486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D0CD087D-3784-4051-993A-DCD320E11131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B0135648-3A67-4268-9BA1-044BA5FC9795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1980BB4A-C572-4B5E-9030-AE366E4DC02E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605075_TF78479028_Win32" id="{468DEE6C-74B7-4C4F-AFDF-900F4959E344}" vid="{633C6420-6C6E-4D6F-8915-1E4716AC76E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Balancing Act</Template>
  <TotalTime>187</TotalTime>
  <Words>200</Words>
  <Application>Microsoft Macintosh PowerPoint</Application>
  <PresentationFormat>Widescreen</PresentationFormat>
  <Paragraphs>49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ISS DES design proposal SSD March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COLOUR OF THE YEAR 2022</dc:title>
  <dc:creator>Huray, Gurkan</dc:creator>
  <cp:lastModifiedBy>Huray, Gurkan</cp:lastModifiedBy>
  <cp:revision>4</cp:revision>
  <dcterms:created xsi:type="dcterms:W3CDTF">2022-03-22T08:59:52Z</dcterms:created>
  <dcterms:modified xsi:type="dcterms:W3CDTF">2022-03-22T12:11:26Z</dcterms:modified>
</cp:coreProperties>
</file>

<file path=docProps/thumbnail.jpeg>
</file>